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2" r:id="rId2"/>
    <p:sldId id="256" r:id="rId3"/>
    <p:sldId id="257" r:id="rId4"/>
    <p:sldId id="258" r:id="rId5"/>
    <p:sldId id="259" r:id="rId6"/>
    <p:sldId id="260"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94434" autoAdjust="0"/>
  </p:normalViewPr>
  <p:slideViewPr>
    <p:cSldViewPr snapToGrid="0">
      <p:cViewPr>
        <p:scale>
          <a:sx n="76" d="100"/>
          <a:sy n="76" d="100"/>
        </p:scale>
        <p:origin x="-378"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B9FB7B-0D5B-4570-B4EF-4AA0092C371E}" type="datetimeFigureOut">
              <a:rPr lang="en-US" smtClean="0"/>
              <a:t>10/21/2020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CCE380-2BC3-4ED4-9B25-89DDE6C8767B}" type="slidenum">
              <a:rPr lang="en-US" smtClean="0"/>
              <a:t>‹#›</a:t>
            </a:fld>
            <a:endParaRPr lang="en-US"/>
          </a:p>
        </p:txBody>
      </p:sp>
    </p:spTree>
    <p:extLst>
      <p:ext uri="{BB962C8B-B14F-4D97-AF65-F5344CB8AC3E}">
        <p14:creationId xmlns:p14="http://schemas.microsoft.com/office/powerpoint/2010/main" val="1892110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cap="none" dirty="0" smtClean="0"/>
              <a:t>North Korean has shown great effort in launching of nuclear weapons.</a:t>
            </a:r>
          </a:p>
          <a:p>
            <a:pPr algn="l"/>
            <a:r>
              <a:rPr lang="en-US" cap="none" dirty="0" smtClean="0"/>
              <a:t>The country got to the climax after it revealed the intercontinental-range ballistic missile, hwasong-15. </a:t>
            </a:r>
          </a:p>
          <a:p>
            <a:pPr algn="l"/>
            <a:r>
              <a:rPr lang="en-US" cap="none" dirty="0" smtClean="0"/>
              <a:t>further president Kim Jong also revealed another missile that appeared to be a large two-stage liquid propellant ICBM.</a:t>
            </a:r>
          </a:p>
          <a:p>
            <a:pPr algn="l"/>
            <a:r>
              <a:rPr lang="en-US" cap="none" dirty="0" smtClean="0"/>
              <a:t>Despite, the economic sanctions, the country still have the ability to consistently improve their nuclear weapons.</a:t>
            </a:r>
          </a:p>
          <a:p>
            <a:pPr algn="l"/>
            <a:r>
              <a:rPr lang="en-US" cap="none" dirty="0" smtClean="0"/>
              <a:t>Why would North Korean show the persistence in investing in the nuclear weapons compared to economic developments</a:t>
            </a:r>
            <a:r>
              <a:rPr lang="en-US" dirty="0" smtClean="0"/>
              <a:t>? </a:t>
            </a:r>
          </a:p>
        </p:txBody>
      </p:sp>
      <p:sp>
        <p:nvSpPr>
          <p:cNvPr id="4" name="Slide Number Placeholder 3"/>
          <p:cNvSpPr>
            <a:spLocks noGrp="1"/>
          </p:cNvSpPr>
          <p:nvPr>
            <p:ph type="sldNum" sz="quarter" idx="10"/>
          </p:nvPr>
        </p:nvSpPr>
        <p:spPr/>
        <p:txBody>
          <a:bodyPr/>
          <a:lstStyle/>
          <a:p>
            <a:fld id="{D1CCE380-2BC3-4ED4-9B25-89DDE6C8767B}" type="slidenum">
              <a:rPr lang="en-US" smtClean="0"/>
              <a:t>2</a:t>
            </a:fld>
            <a:endParaRPr lang="en-US"/>
          </a:p>
        </p:txBody>
      </p:sp>
    </p:spTree>
    <p:extLst>
      <p:ext uri="{BB962C8B-B14F-4D97-AF65-F5344CB8AC3E}">
        <p14:creationId xmlns:p14="http://schemas.microsoft.com/office/powerpoint/2010/main" val="3388061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The persistence on nuclear weapon improvement its to show the super power countries their continued growth and qualitative capabilities.</a:t>
            </a:r>
          </a:p>
          <a:p>
            <a:pPr marL="0" indent="0">
              <a:buNone/>
            </a:pPr>
            <a:r>
              <a:rPr lang="en-US" dirty="0" smtClean="0"/>
              <a:t>In the celebration of the 75</a:t>
            </a:r>
            <a:r>
              <a:rPr lang="en-US" baseline="30000" dirty="0" smtClean="0"/>
              <a:t>th</a:t>
            </a:r>
            <a:r>
              <a:rPr lang="en-US" dirty="0" smtClean="0"/>
              <a:t> year anniversary of Workers Party of Korea, the president revealed ICBM design.</a:t>
            </a:r>
          </a:p>
          <a:p>
            <a:pPr marL="0" indent="0">
              <a:buNone/>
            </a:pPr>
            <a:r>
              <a:rPr lang="en-US" dirty="0" smtClean="0"/>
              <a:t>The missiles were largest road-mobile missiles on integrated launchers seen anywhere in the world and ever seen in North Korea.</a:t>
            </a:r>
          </a:p>
          <a:p>
            <a:pPr marL="0" indent="0">
              <a:buNone/>
            </a:pPr>
            <a:r>
              <a:rPr lang="en-US" dirty="0" smtClean="0"/>
              <a:t>That demonstrated their quantitive capabilities of nuclear weapon.</a:t>
            </a:r>
          </a:p>
          <a:p>
            <a:pPr marL="0" indent="0">
              <a:buNone/>
            </a:pPr>
            <a:r>
              <a:rPr lang="en-US" dirty="0" smtClean="0"/>
              <a:t>Also, the reason for considering missile launches to render credible nuclear deterrent in the face of U.S and missile defenses. </a:t>
            </a:r>
          </a:p>
        </p:txBody>
      </p:sp>
      <p:sp>
        <p:nvSpPr>
          <p:cNvPr id="4" name="Slide Number Placeholder 3"/>
          <p:cNvSpPr>
            <a:spLocks noGrp="1"/>
          </p:cNvSpPr>
          <p:nvPr>
            <p:ph type="sldNum" sz="quarter" idx="10"/>
          </p:nvPr>
        </p:nvSpPr>
        <p:spPr/>
        <p:txBody>
          <a:bodyPr/>
          <a:lstStyle/>
          <a:p>
            <a:fld id="{D1CCE380-2BC3-4ED4-9B25-89DDE6C8767B}" type="slidenum">
              <a:rPr lang="en-US" smtClean="0"/>
              <a:t>3</a:t>
            </a:fld>
            <a:endParaRPr lang="en-US"/>
          </a:p>
        </p:txBody>
      </p:sp>
    </p:spTree>
    <p:extLst>
      <p:ext uri="{BB962C8B-B14F-4D97-AF65-F5344CB8AC3E}">
        <p14:creationId xmlns:p14="http://schemas.microsoft.com/office/powerpoint/2010/main" val="3663522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The North Korean president met President Donald Trump in signing diplomatic agree about the nuclear weapons.</a:t>
            </a:r>
          </a:p>
          <a:p>
            <a:pPr marL="0" indent="0">
              <a:buNone/>
            </a:pPr>
            <a:r>
              <a:rPr lang="en-US" dirty="0" smtClean="0"/>
              <a:t>At first, China joined the US and other nations in imposing sanctions over the nuclear weapons.</a:t>
            </a:r>
          </a:p>
          <a:p>
            <a:pPr marL="0" indent="0">
              <a:buNone/>
            </a:pPr>
            <a:r>
              <a:rPr lang="en-US" dirty="0" smtClean="0"/>
              <a:t>In 2018 to 2019, the two presidents had five meetings. Xi said “…intent to successfully defend, consolidate and develop the China-Korea relations…”.</a:t>
            </a:r>
          </a:p>
          <a:p>
            <a:pPr marL="0" indent="0">
              <a:buNone/>
            </a:pPr>
            <a:r>
              <a:rPr lang="en-US" dirty="0" smtClean="0"/>
              <a:t>Why has China come to support of North Korea in the nuclear weapon launches? Does China intend to join the rivals of U.S due to the ongoing fights between the two countries?</a:t>
            </a:r>
          </a:p>
        </p:txBody>
      </p:sp>
      <p:sp>
        <p:nvSpPr>
          <p:cNvPr id="4" name="Slide Number Placeholder 3"/>
          <p:cNvSpPr>
            <a:spLocks noGrp="1"/>
          </p:cNvSpPr>
          <p:nvPr>
            <p:ph type="sldNum" sz="quarter" idx="10"/>
          </p:nvPr>
        </p:nvSpPr>
        <p:spPr/>
        <p:txBody>
          <a:bodyPr/>
          <a:lstStyle/>
          <a:p>
            <a:fld id="{D1CCE380-2BC3-4ED4-9B25-89DDE6C8767B}" type="slidenum">
              <a:rPr lang="en-US" smtClean="0"/>
              <a:t>4</a:t>
            </a:fld>
            <a:endParaRPr lang="en-US"/>
          </a:p>
        </p:txBody>
      </p:sp>
    </p:spTree>
    <p:extLst>
      <p:ext uri="{BB962C8B-B14F-4D97-AF65-F5344CB8AC3E}">
        <p14:creationId xmlns:p14="http://schemas.microsoft.com/office/powerpoint/2010/main" val="793098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The launches and improvements of the ICBMs demonstrates the country preparedness to face their enemies.</a:t>
            </a:r>
          </a:p>
          <a:p>
            <a:pPr marL="0" indent="0">
              <a:buNone/>
            </a:pPr>
            <a:r>
              <a:rPr lang="en-US" dirty="0" smtClean="0"/>
              <a:t>As much as President Kim, states that they will not misuse the weapons unless external forces demand retaliation. The coming together with China  seem a preparation of war.</a:t>
            </a:r>
          </a:p>
        </p:txBody>
      </p:sp>
      <p:sp>
        <p:nvSpPr>
          <p:cNvPr id="4" name="Slide Number Placeholder 3"/>
          <p:cNvSpPr>
            <a:spLocks noGrp="1"/>
          </p:cNvSpPr>
          <p:nvPr>
            <p:ph type="sldNum" sz="quarter" idx="10"/>
          </p:nvPr>
        </p:nvSpPr>
        <p:spPr/>
        <p:txBody>
          <a:bodyPr/>
          <a:lstStyle/>
          <a:p>
            <a:fld id="{D1CCE380-2BC3-4ED4-9B25-89DDE6C8767B}" type="slidenum">
              <a:rPr lang="en-US" smtClean="0"/>
              <a:t>5</a:t>
            </a:fld>
            <a:endParaRPr lang="en-US"/>
          </a:p>
        </p:txBody>
      </p:sp>
    </p:spTree>
    <p:extLst>
      <p:ext uri="{BB962C8B-B14F-4D97-AF65-F5344CB8AC3E}">
        <p14:creationId xmlns:p14="http://schemas.microsoft.com/office/powerpoint/2010/main" val="3684794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The nuclear weapon is a threat to the U.S and missile defenses but equally, Japan and South Korea the immediate neighbors are at risk.</a:t>
            </a:r>
          </a:p>
          <a:p>
            <a:pPr marL="0" indent="0">
              <a:buNone/>
            </a:pPr>
            <a:r>
              <a:rPr lang="en-US" dirty="0" smtClean="0"/>
              <a:t>After the announce of a launch of a weapon, at the beginning of the year by Kim, the Japan unwelcomed the idea since they though they would launch within third vicinity and affect the world Olympics. Could Japanese claims be true? </a:t>
            </a:r>
          </a:p>
        </p:txBody>
      </p:sp>
      <p:sp>
        <p:nvSpPr>
          <p:cNvPr id="4" name="Slide Number Placeholder 3"/>
          <p:cNvSpPr>
            <a:spLocks noGrp="1"/>
          </p:cNvSpPr>
          <p:nvPr>
            <p:ph type="sldNum" sz="quarter" idx="10"/>
          </p:nvPr>
        </p:nvSpPr>
        <p:spPr/>
        <p:txBody>
          <a:bodyPr/>
          <a:lstStyle/>
          <a:p>
            <a:fld id="{D1CCE380-2BC3-4ED4-9B25-89DDE6C8767B}" type="slidenum">
              <a:rPr lang="en-US" smtClean="0"/>
              <a:t>6</a:t>
            </a:fld>
            <a:endParaRPr lang="en-US"/>
          </a:p>
        </p:txBody>
      </p:sp>
    </p:spTree>
    <p:extLst>
      <p:ext uri="{BB962C8B-B14F-4D97-AF65-F5344CB8AC3E}">
        <p14:creationId xmlns:p14="http://schemas.microsoft.com/office/powerpoint/2010/main" val="672317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The growth of China’s military base has been a threat to Japan. Therefore, there is need for alliance with their historical rivals, South-Korea.</a:t>
            </a:r>
          </a:p>
          <a:p>
            <a:pPr marL="0" indent="0">
              <a:buNone/>
            </a:pPr>
            <a:r>
              <a:rPr lang="en-US" dirty="0" smtClean="0"/>
              <a:t>Does these alliances of countries meant to prepare for a war?</a:t>
            </a:r>
          </a:p>
          <a:p>
            <a:pPr marL="0" indent="0">
              <a:buNone/>
            </a:pPr>
            <a:r>
              <a:rPr lang="en-US" dirty="0" smtClean="0"/>
              <a:t>Also, according to Article 9 of Japan’s constitution it renounces use of war or use of force in settling disputes. </a:t>
            </a:r>
            <a:r>
              <a:rPr lang="en-US" smtClean="0"/>
              <a:t>Does that contradict peace resolution method by taking rivals strategy?</a:t>
            </a:r>
            <a:endParaRPr lang="en-US" dirty="0" smtClean="0"/>
          </a:p>
        </p:txBody>
      </p:sp>
      <p:sp>
        <p:nvSpPr>
          <p:cNvPr id="4" name="Slide Number Placeholder 3"/>
          <p:cNvSpPr>
            <a:spLocks noGrp="1"/>
          </p:cNvSpPr>
          <p:nvPr>
            <p:ph type="sldNum" sz="quarter" idx="10"/>
          </p:nvPr>
        </p:nvSpPr>
        <p:spPr/>
        <p:txBody>
          <a:bodyPr/>
          <a:lstStyle/>
          <a:p>
            <a:fld id="{D1CCE380-2BC3-4ED4-9B25-89DDE6C8767B}" type="slidenum">
              <a:rPr lang="en-US" smtClean="0"/>
              <a:t>7</a:t>
            </a:fld>
            <a:endParaRPr lang="en-US"/>
          </a:p>
        </p:txBody>
      </p:sp>
    </p:spTree>
    <p:extLst>
      <p:ext uri="{BB962C8B-B14F-4D97-AF65-F5344CB8AC3E}">
        <p14:creationId xmlns:p14="http://schemas.microsoft.com/office/powerpoint/2010/main" val="22900132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4264870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DC5A36-5309-4ABB-A321-88E6806C594C}" type="datetimeFigureOut">
              <a:rPr lang="en-US" smtClean="0"/>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583040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2409593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31565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3138418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3067212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2228229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7377549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2915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30807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2875630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5DC5A36-5309-4ABB-A321-88E6806C594C}" type="datetimeFigureOut">
              <a:rPr lang="en-US" smtClean="0"/>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66671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5DC5A36-5309-4ABB-A321-88E6806C594C}" type="datetimeFigureOut">
              <a:rPr lang="en-US" smtClean="0"/>
              <a:t>10/21/2020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3111719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251042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2969739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F5DC5A36-5309-4ABB-A321-88E6806C594C}" type="datetimeFigureOut">
              <a:rPr lang="en-US" smtClean="0"/>
              <a:t>10/21/2020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3942291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DC5A36-5309-4ABB-A321-88E6806C594C}" type="datetimeFigureOut">
              <a:rPr lang="en-US" smtClean="0"/>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2BD0C-1FBA-41C0-99A6-89A46AA9F0AD}" type="slidenum">
              <a:rPr lang="en-US" smtClean="0"/>
              <a:t>‹#›</a:t>
            </a:fld>
            <a:endParaRPr lang="en-US"/>
          </a:p>
        </p:txBody>
      </p:sp>
    </p:spTree>
    <p:extLst>
      <p:ext uri="{BB962C8B-B14F-4D97-AF65-F5344CB8AC3E}">
        <p14:creationId xmlns:p14="http://schemas.microsoft.com/office/powerpoint/2010/main" val="1576035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5DC5A36-5309-4ABB-A321-88E6806C594C}" type="datetimeFigureOut">
              <a:rPr lang="en-US" smtClean="0"/>
              <a:t>10/21/2020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7A2BD0C-1FBA-41C0-99A6-89A46AA9F0AD}" type="slidenum">
              <a:rPr lang="en-US" smtClean="0"/>
              <a:t>‹#›</a:t>
            </a:fld>
            <a:endParaRPr lang="en-US"/>
          </a:p>
        </p:txBody>
      </p:sp>
    </p:spTree>
    <p:extLst>
      <p:ext uri="{BB962C8B-B14F-4D97-AF65-F5344CB8AC3E}">
        <p14:creationId xmlns:p14="http://schemas.microsoft.com/office/powerpoint/2010/main" val="251324996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thediplomat.com/2020/10/a-nuclear-north-koreas-wake-up-call/" TargetMode="External"/><Relationship Id="rId2" Type="http://schemas.openxmlformats.org/officeDocument/2006/relationships/hyperlink" Target="https://www.straitstimes.com/asia/east-asia/chinas-xi-jinping-says-intends-to-deepen-relations-with-north-korea-kcna" TargetMode="External"/><Relationship Id="rId1" Type="http://schemas.openxmlformats.org/officeDocument/2006/relationships/slideLayout" Target="../slideLayouts/slideLayout2.xml"/><Relationship Id="rId4" Type="http://schemas.openxmlformats.org/officeDocument/2006/relationships/hyperlink" Target="https://warontherocks.com/2018/03/revising-japans-peace-constitution-much-ado-about-noth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North Korea</a:t>
            </a:r>
            <a:endParaRPr lang="en-US" dirty="0"/>
          </a:p>
        </p:txBody>
      </p:sp>
      <p:sp>
        <p:nvSpPr>
          <p:cNvPr id="3" name="Subtitle 2"/>
          <p:cNvSpPr>
            <a:spLocks noGrp="1"/>
          </p:cNvSpPr>
          <p:nvPr>
            <p:ph type="subTitle" idx="1"/>
          </p:nvPr>
        </p:nvSpPr>
        <p:spPr/>
        <p:txBody>
          <a:bodyPr>
            <a:normAutofit fontScale="32500" lnSpcReduction="20000"/>
          </a:bodyPr>
          <a:lstStyle/>
          <a:p>
            <a:pPr algn="ctr"/>
            <a:r>
              <a:rPr lang="en-US" dirty="0" smtClean="0"/>
              <a:t>AUTHOR’S NAME</a:t>
            </a:r>
          </a:p>
          <a:p>
            <a:pPr algn="ctr"/>
            <a:r>
              <a:rPr lang="en-US" dirty="0" smtClean="0"/>
              <a:t>INSTITUTION AFFLIATION</a:t>
            </a:r>
          </a:p>
          <a:p>
            <a:pPr algn="ctr"/>
            <a:r>
              <a:rPr lang="en-US" dirty="0" smtClean="0"/>
              <a:t>date</a:t>
            </a:r>
          </a:p>
          <a:p>
            <a:pPr algn="ctr"/>
            <a:r>
              <a:rPr lang="en-US" dirty="0" smtClean="0"/>
              <a:t>I</a:t>
            </a:r>
            <a:endParaRPr lang="en-US" dirty="0"/>
          </a:p>
        </p:txBody>
      </p:sp>
    </p:spTree>
    <p:extLst>
      <p:ext uri="{BB962C8B-B14F-4D97-AF65-F5344CB8AC3E}">
        <p14:creationId xmlns:p14="http://schemas.microsoft.com/office/powerpoint/2010/main" val="1022150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006688"/>
          </a:xfrm>
        </p:spPr>
        <p:txBody>
          <a:bodyPr>
            <a:normAutofit fontScale="90000"/>
          </a:bodyPr>
          <a:lstStyle/>
          <a:p>
            <a:r>
              <a:rPr lang="en-US" sz="4000" dirty="0" smtClean="0"/>
              <a:t>North Korea: Nuclear Weapon</a:t>
            </a:r>
            <a:r>
              <a:rPr lang="en-US" dirty="0" smtClean="0"/>
              <a:t/>
            </a:r>
            <a:br>
              <a:rPr lang="en-US" dirty="0" smtClean="0"/>
            </a:br>
            <a:endParaRPr lang="en-US" dirty="0"/>
          </a:p>
        </p:txBody>
      </p:sp>
      <p:sp>
        <p:nvSpPr>
          <p:cNvPr id="8" name="Subtitle 7"/>
          <p:cNvSpPr>
            <a:spLocks noGrp="1"/>
          </p:cNvSpPr>
          <p:nvPr>
            <p:ph type="subTitle" idx="1"/>
          </p:nvPr>
        </p:nvSpPr>
        <p:spPr>
          <a:xfrm>
            <a:off x="1463675" y="739231"/>
            <a:ext cx="5345088" cy="5323944"/>
          </a:xfrm>
        </p:spPr>
        <p:txBody>
          <a:bodyPr>
            <a:normAutofit/>
          </a:bodyPr>
          <a:lstStyle/>
          <a:p>
            <a:endParaRPr lang="en-US" dirty="0" smtClean="0"/>
          </a:p>
          <a:p>
            <a:pPr marL="342900" indent="-342900" algn="l">
              <a:buFont typeface="Arial" panose="020B0604020202020204" pitchFamily="34" charset="0"/>
              <a:buChar char="•"/>
            </a:pPr>
            <a:r>
              <a:rPr lang="en-US" cap="none" dirty="0"/>
              <a:t>I</a:t>
            </a:r>
            <a:r>
              <a:rPr lang="en-US" cap="none" dirty="0" smtClean="0"/>
              <a:t>ntercontinental-range ballistic missile, hwasong-15. </a:t>
            </a:r>
          </a:p>
          <a:p>
            <a:pPr algn="l"/>
            <a:endParaRPr lang="en-US" cap="none" dirty="0" smtClean="0"/>
          </a:p>
          <a:p>
            <a:pPr algn="l"/>
            <a:endParaRPr lang="en-US" cap="none" dirty="0" smtClean="0"/>
          </a:p>
          <a:p>
            <a:pPr algn="l"/>
            <a:endParaRPr lang="en-US" cap="none" dirty="0" smtClean="0"/>
          </a:p>
          <a:p>
            <a:pPr algn="l"/>
            <a:endParaRPr lang="en-US" cap="none" dirty="0"/>
          </a:p>
          <a:p>
            <a:pPr marL="342900" indent="-342900" algn="l">
              <a:buFont typeface="Arial" panose="020B0604020202020204" pitchFamily="34" charset="0"/>
              <a:buChar char="•"/>
            </a:pPr>
            <a:endParaRPr lang="en-US" cap="none" dirty="0" smtClean="0"/>
          </a:p>
          <a:p>
            <a:pPr marL="342900" indent="-342900" algn="l">
              <a:buFont typeface="Arial" panose="020B0604020202020204" pitchFamily="34" charset="0"/>
              <a:buChar char="•"/>
            </a:pPr>
            <a:endParaRPr lang="en-US" cap="none" dirty="0"/>
          </a:p>
          <a:p>
            <a:pPr marL="342900" indent="-342900" algn="l">
              <a:buFont typeface="Arial" panose="020B0604020202020204" pitchFamily="34" charset="0"/>
              <a:buChar char="•"/>
            </a:pPr>
            <a:endParaRPr lang="en-US" cap="none" dirty="0" smtClean="0"/>
          </a:p>
          <a:p>
            <a:pPr marL="342900" indent="-342900" algn="l">
              <a:buFont typeface="Arial" panose="020B0604020202020204" pitchFamily="34" charset="0"/>
              <a:buChar char="•"/>
            </a:pPr>
            <a:endParaRPr lang="en-US" cap="none" dirty="0"/>
          </a:p>
          <a:p>
            <a:pPr marL="342900" indent="-342900" algn="l">
              <a:buFont typeface="Arial" panose="020B0604020202020204" pitchFamily="34" charset="0"/>
              <a:buChar char="•"/>
            </a:pPr>
            <a:r>
              <a:rPr lang="en-US" cap="none" dirty="0" smtClean="0"/>
              <a:t>Persistence improvements of nuclear weapons.</a:t>
            </a:r>
          </a:p>
        </p:txBody>
      </p:sp>
      <p:sp>
        <p:nvSpPr>
          <p:cNvPr id="9" name="AutoShape 8" descr="A Nuclear North Korea’s Wake-up Ca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0499" y="1569493"/>
            <a:ext cx="4118903" cy="4493682"/>
          </a:xfrm>
          <a:prstGeom prst="rect">
            <a:avLst/>
          </a:prstGeom>
        </p:spPr>
      </p:pic>
      <p:pic>
        <p:nvPicPr>
          <p:cNvPr id="1026" name="Picture 2" descr="A Nuclear North Korea’s Wake-up C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8123" y="1985205"/>
            <a:ext cx="4979963" cy="3177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0862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
            </a:r>
            <a:r>
              <a:rPr lang="en-US" dirty="0" smtClean="0"/>
              <a:t>ersistence in investment and launching of nuclear weapons</a:t>
            </a:r>
            <a:endParaRPr lang="en-US" dirty="0"/>
          </a:p>
        </p:txBody>
      </p:sp>
      <p:sp>
        <p:nvSpPr>
          <p:cNvPr id="3" name="Content Placeholder 2"/>
          <p:cNvSpPr>
            <a:spLocks noGrp="1"/>
          </p:cNvSpPr>
          <p:nvPr>
            <p:ph idx="1"/>
          </p:nvPr>
        </p:nvSpPr>
        <p:spPr>
          <a:xfrm>
            <a:off x="1103312" y="2052918"/>
            <a:ext cx="10178977" cy="4805082"/>
          </a:xfrm>
        </p:spPr>
        <p:txBody>
          <a:bodyPr>
            <a:normAutofit/>
          </a:bodyPr>
          <a:lstStyle/>
          <a:p>
            <a:r>
              <a:rPr lang="en-US" dirty="0"/>
              <a:t>G</a:t>
            </a:r>
            <a:r>
              <a:rPr lang="en-US" dirty="0" smtClean="0"/>
              <a:t>rowth and qualitative capabilities.</a:t>
            </a:r>
            <a:endParaRPr lang="en-US" dirty="0"/>
          </a:p>
          <a:p>
            <a:r>
              <a:rPr lang="en-US" dirty="0" smtClean="0"/>
              <a:t>Nuclear deterrent in the face of U.S and missile defenses. </a:t>
            </a:r>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4215" y="3466531"/>
            <a:ext cx="6471139" cy="3391469"/>
          </a:xfrm>
          <a:prstGeom prst="rect">
            <a:avLst/>
          </a:prstGeom>
        </p:spPr>
      </p:pic>
    </p:spTree>
    <p:extLst>
      <p:ext uri="{BB962C8B-B14F-4D97-AF65-F5344CB8AC3E}">
        <p14:creationId xmlns:p14="http://schemas.microsoft.com/office/powerpoint/2010/main" val="45707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Diplomacy</a:t>
            </a:r>
            <a:endParaRPr lang="en-US" dirty="0"/>
          </a:p>
        </p:txBody>
      </p:sp>
      <p:sp>
        <p:nvSpPr>
          <p:cNvPr id="3" name="Content Placeholder 2"/>
          <p:cNvSpPr>
            <a:spLocks noGrp="1"/>
          </p:cNvSpPr>
          <p:nvPr>
            <p:ph idx="1"/>
          </p:nvPr>
        </p:nvSpPr>
        <p:spPr>
          <a:xfrm>
            <a:off x="5964072" y="2052918"/>
            <a:ext cx="5290081" cy="4195481"/>
          </a:xfrm>
        </p:spPr>
        <p:txBody>
          <a:bodyPr>
            <a:normAutofit/>
          </a:bodyPr>
          <a:lstStyle/>
          <a:p>
            <a:r>
              <a:rPr lang="en-US" dirty="0" smtClean="0"/>
              <a:t>Imposed sanctions over the weapons</a:t>
            </a:r>
          </a:p>
          <a:p>
            <a:r>
              <a:rPr lang="en-US" dirty="0"/>
              <a:t> </a:t>
            </a:r>
            <a:r>
              <a:rPr lang="en-US" dirty="0" smtClean="0"/>
              <a:t>President Kim meeting Donald Trump on diplomatic resolutions.</a:t>
            </a:r>
          </a:p>
          <a:p>
            <a:r>
              <a:rPr lang="en-US" dirty="0" smtClean="0"/>
              <a:t>Why has China come to support of North Korea in the nuclear weapon launches? Does China intend to join the rivals of U.S due to trade wars?</a:t>
            </a:r>
          </a:p>
          <a:p>
            <a:pPr marL="0" indent="0">
              <a:buNone/>
            </a:pPr>
            <a:endParaRPr lang="en-US"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6562" y="2052918"/>
            <a:ext cx="4570089" cy="3841445"/>
          </a:xfrm>
          <a:prstGeom prst="rect">
            <a:avLst/>
          </a:prstGeom>
        </p:spPr>
      </p:pic>
    </p:spTree>
    <p:extLst>
      <p:ext uri="{BB962C8B-B14F-4D97-AF65-F5344CB8AC3E}">
        <p14:creationId xmlns:p14="http://schemas.microsoft.com/office/powerpoint/2010/main" val="3374759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a:t>
            </a:r>
            <a:endParaRPr lang="en-US" dirty="0"/>
          </a:p>
        </p:txBody>
      </p:sp>
      <p:sp>
        <p:nvSpPr>
          <p:cNvPr id="3" name="Content Placeholder 2"/>
          <p:cNvSpPr>
            <a:spLocks noGrp="1"/>
          </p:cNvSpPr>
          <p:nvPr>
            <p:ph idx="1"/>
          </p:nvPr>
        </p:nvSpPr>
        <p:spPr>
          <a:xfrm>
            <a:off x="1103312" y="2052918"/>
            <a:ext cx="8946541" cy="4685507"/>
          </a:xfrm>
        </p:spPr>
        <p:txBody>
          <a:bodyPr/>
          <a:lstStyle/>
          <a:p>
            <a:r>
              <a:rPr lang="en-US" dirty="0"/>
              <a:t>C</a:t>
            </a:r>
            <a:r>
              <a:rPr lang="en-US" dirty="0" smtClean="0"/>
              <a:t>ountry preparedness to face their enemies.</a:t>
            </a:r>
          </a:p>
          <a:p>
            <a:r>
              <a:rPr lang="en-US" dirty="0" smtClean="0"/>
              <a:t>Has the country identified an external threat for such comments or forming alliance with China? </a:t>
            </a:r>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48072" y="3924887"/>
            <a:ext cx="6400800" cy="2779644"/>
          </a:xfrm>
          <a:prstGeom prst="rect">
            <a:avLst/>
          </a:prstGeom>
        </p:spPr>
      </p:pic>
    </p:spTree>
    <p:extLst>
      <p:ext uri="{BB962C8B-B14F-4D97-AF65-F5344CB8AC3E}">
        <p14:creationId xmlns:p14="http://schemas.microsoft.com/office/powerpoint/2010/main" val="2346679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a:xfrm>
            <a:off x="1103312" y="2052918"/>
            <a:ext cx="5452233" cy="4689076"/>
          </a:xfrm>
        </p:spPr>
        <p:txBody>
          <a:bodyPr>
            <a:normAutofit/>
          </a:bodyPr>
          <a:lstStyle/>
          <a:p>
            <a:r>
              <a:rPr lang="en-US" dirty="0" smtClean="0"/>
              <a:t>US major threat. </a:t>
            </a:r>
          </a:p>
          <a:p>
            <a:r>
              <a:rPr lang="en-US" dirty="0" smtClean="0"/>
              <a:t>Does the US nuclear weapons and missile defense match the quality aspect demonstrated by North Korea?</a:t>
            </a:r>
          </a:p>
          <a:p>
            <a:r>
              <a:rPr lang="en-US" dirty="0" smtClean="0"/>
              <a:t>Effects of neighbor countries.</a:t>
            </a:r>
          </a:p>
        </p:txBody>
      </p:sp>
      <p:pic>
        <p:nvPicPr>
          <p:cNvPr id="2050" name="Picture 2" descr="A projectile is fired during North Korea's missile tests in this undated picture released by North Korea's Central News Agency (KCNA) on November 28, 2019, photo by KCNA/Reut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1658" y="2152358"/>
            <a:ext cx="4334538" cy="4234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581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Japan-South Korean Alliance</a:t>
            </a:r>
            <a:endParaRPr lang="en-US" dirty="0"/>
          </a:p>
        </p:txBody>
      </p:sp>
      <p:sp>
        <p:nvSpPr>
          <p:cNvPr id="3" name="Content Placeholder 2"/>
          <p:cNvSpPr>
            <a:spLocks noGrp="1"/>
          </p:cNvSpPr>
          <p:nvPr>
            <p:ph idx="1"/>
          </p:nvPr>
        </p:nvSpPr>
        <p:spPr>
          <a:xfrm>
            <a:off x="859810" y="2052919"/>
            <a:ext cx="9190044" cy="1604682"/>
          </a:xfrm>
        </p:spPr>
        <p:txBody>
          <a:bodyPr/>
          <a:lstStyle/>
          <a:p>
            <a:pPr marL="0" indent="0">
              <a:buNone/>
            </a:pPr>
            <a:r>
              <a:rPr lang="en-US" dirty="0" smtClean="0"/>
              <a:t>Which factors are propelling the Japan-South Korean to rebuild their relationship?</a:t>
            </a:r>
          </a:p>
          <a:p>
            <a:r>
              <a:rPr lang="en-US" dirty="0" smtClean="0"/>
              <a:t>Threat of China military base and North Korea missile launches.</a:t>
            </a:r>
          </a:p>
          <a:p>
            <a:r>
              <a:rPr lang="en-US" dirty="0" smtClean="0"/>
              <a:t>Leave the history and work for the future of their countries.</a:t>
            </a:r>
          </a:p>
        </p:txBody>
      </p:sp>
    </p:spTree>
    <p:extLst>
      <p:ext uri="{BB962C8B-B14F-4D97-AF65-F5344CB8AC3E}">
        <p14:creationId xmlns:p14="http://schemas.microsoft.com/office/powerpoint/2010/main" val="2499074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The Straits Times, (2020, October). China's </a:t>
            </a:r>
            <a:r>
              <a:rPr lang="en-US" dirty="0"/>
              <a:t>Xi </a:t>
            </a:r>
            <a:r>
              <a:rPr lang="en-US" dirty="0" err="1"/>
              <a:t>Jinping</a:t>
            </a:r>
            <a:r>
              <a:rPr lang="en-US" dirty="0"/>
              <a:t> says intends to deepen relations with North Korea: </a:t>
            </a:r>
            <a:r>
              <a:rPr lang="en-US" dirty="0" smtClean="0"/>
              <a:t>KCNA </a:t>
            </a:r>
            <a:r>
              <a:rPr lang="en-US" dirty="0"/>
              <a:t>Retrieved from: </a:t>
            </a:r>
            <a:r>
              <a:rPr lang="en-US" dirty="0">
                <a:hlinkClick r:id="rId2"/>
              </a:rPr>
              <a:t>https://</a:t>
            </a:r>
            <a:r>
              <a:rPr lang="en-US" dirty="0" smtClean="0">
                <a:hlinkClick r:id="rId2"/>
              </a:rPr>
              <a:t>www.straitstimes.com/asia/east-asia/chinas-xi-jinping-says-intends-to-deepen-relations-with-north-korea-kcna</a:t>
            </a:r>
            <a:endParaRPr lang="en-US" dirty="0" smtClean="0"/>
          </a:p>
          <a:p>
            <a:pPr marL="0" indent="0">
              <a:buNone/>
            </a:pPr>
            <a:r>
              <a:rPr lang="en-US" b="1" dirty="0" smtClean="0"/>
              <a:t>Panda A., (2020, October). A </a:t>
            </a:r>
            <a:r>
              <a:rPr lang="en-US" b="1" dirty="0"/>
              <a:t>Nuclear North Korea’s Wake-up </a:t>
            </a:r>
            <a:r>
              <a:rPr lang="en-US" b="1" dirty="0" smtClean="0"/>
              <a:t>Call. </a:t>
            </a:r>
            <a:r>
              <a:rPr lang="en-US" dirty="0" smtClean="0"/>
              <a:t>A </a:t>
            </a:r>
            <a:r>
              <a:rPr lang="en-US" dirty="0"/>
              <a:t>spectacular pre-dawn parade on Saturday served to remind the world of North Korea’s continuing missile </a:t>
            </a:r>
            <a:r>
              <a:rPr lang="en-US" dirty="0" smtClean="0"/>
              <a:t>progress. </a:t>
            </a:r>
            <a:r>
              <a:rPr lang="en-US" dirty="0"/>
              <a:t>Retrieved from: </a:t>
            </a:r>
            <a:r>
              <a:rPr lang="en-US" dirty="0">
                <a:hlinkClick r:id="rId3"/>
              </a:rPr>
              <a:t>https://thediplomat.com/2020/10/a-nuclear-north-koreas-wake-up-call</a:t>
            </a:r>
            <a:r>
              <a:rPr lang="en-US" dirty="0" smtClean="0">
                <a:hlinkClick r:id="rId3"/>
              </a:rPr>
              <a:t>/</a:t>
            </a:r>
            <a:endParaRPr lang="en-US" dirty="0" smtClean="0"/>
          </a:p>
          <a:p>
            <a:pPr marL="0" indent="0">
              <a:buNone/>
            </a:pPr>
            <a:r>
              <a:rPr lang="en-US" dirty="0" err="1" smtClean="0"/>
              <a:t>Hornung</a:t>
            </a:r>
            <a:r>
              <a:rPr lang="en-US" dirty="0" smtClean="0"/>
              <a:t> </a:t>
            </a:r>
            <a:r>
              <a:rPr lang="en-US" cap="all" dirty="0" smtClean="0"/>
              <a:t>J.W., (2018).</a:t>
            </a:r>
            <a:r>
              <a:rPr lang="en-US" dirty="0"/>
              <a:t>R</a:t>
            </a:r>
            <a:r>
              <a:rPr lang="en-US" dirty="0" smtClean="0"/>
              <a:t>evising </a:t>
            </a:r>
            <a:r>
              <a:rPr lang="en-US" dirty="0"/>
              <a:t>J</a:t>
            </a:r>
            <a:r>
              <a:rPr lang="en-US" dirty="0" smtClean="0"/>
              <a:t>apan’s peace constitution: much ado about nothing. </a:t>
            </a:r>
            <a:r>
              <a:rPr lang="en-US" dirty="0"/>
              <a:t>Retrieved from: </a:t>
            </a:r>
            <a:r>
              <a:rPr lang="en-US" dirty="0">
                <a:hlinkClick r:id="rId4"/>
              </a:rPr>
              <a:t>https://warontherocks.com/2018/03/revising-japans-peace-constitution-much-ado-about-nothing</a:t>
            </a:r>
            <a:r>
              <a:rPr lang="en-US" dirty="0" smtClean="0">
                <a:hlinkClick r:id="rId4"/>
              </a:rPr>
              <a:t>/</a:t>
            </a:r>
            <a:endParaRPr lang="en-US" dirty="0" smtClean="0"/>
          </a:p>
          <a:p>
            <a:pPr marL="0" indent="0">
              <a:buNone/>
            </a:pPr>
            <a:r>
              <a:rPr lang="en-US" dirty="0" smtClean="0"/>
              <a:t>Aoki N. , (2020). Japan's </a:t>
            </a:r>
            <a:r>
              <a:rPr lang="en-US" dirty="0"/>
              <a:t>North Korea Challenge in </a:t>
            </a:r>
            <a:r>
              <a:rPr lang="en-US" dirty="0" smtClean="0"/>
              <a:t>2020. Retrieved from </a:t>
            </a:r>
            <a:r>
              <a:rPr lang="en-US" dirty="0"/>
              <a:t>https://www.rand.org/blog/2020/01/japans-north-korea-challenge-in-2020.html</a:t>
            </a:r>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0140018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301</TotalTime>
  <Words>762</Words>
  <Application>Microsoft Office PowerPoint</Application>
  <PresentationFormat>Custom</PresentationFormat>
  <Paragraphs>70</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Ion</vt:lpstr>
      <vt:lpstr>North Korea</vt:lpstr>
      <vt:lpstr>North Korea: Nuclear Weapon </vt:lpstr>
      <vt:lpstr>Persistence in investment and launching of nuclear weapons</vt:lpstr>
      <vt:lpstr>Diplomacy</vt:lpstr>
      <vt:lpstr>Significance</vt:lpstr>
      <vt:lpstr>Problem</vt:lpstr>
      <vt:lpstr>Japan-South Korean Alliance</vt:lpstr>
      <vt:lpstr>References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dc:creator>
  <cp:lastModifiedBy>hp</cp:lastModifiedBy>
  <cp:revision>28</cp:revision>
  <dcterms:created xsi:type="dcterms:W3CDTF">2020-10-20T15:28:47Z</dcterms:created>
  <dcterms:modified xsi:type="dcterms:W3CDTF">2020-10-20T23:31:40Z</dcterms:modified>
</cp:coreProperties>
</file>